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F3F0490-B102-42D5-9460-0AE39C769A32}">
  <a:tblStyle styleId="{CF3F0490-B102-42D5-9460-0AE39C769A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af80833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af80833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afd07c80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afd07c80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Freesoul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b1daea0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b1daea0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Freesoul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b2950d2d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b2950d2d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housing design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b2950d2d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b2950d2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bring this concept into full fidelity: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injection molding, silicon sealing of edges, epoxy insulation, single pcb build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b1daea0f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b1daea0f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Height- 60”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- Outdoor NEMA Enclosures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Attachment - Metal zip 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b34daa5d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b34daa5d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afd07c80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afd07c80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Ieva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af808350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af808350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Freesoul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af808350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af808350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af80833f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af80833f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af80833f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af80833f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af80833f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af80833f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af80833f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af80833f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Henry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 vis collar that interfaces with a central post to virtually fence cattle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af808350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af808350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afd07c8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afd07c8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Ieva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af808350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af808350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Natalie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af808350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af808350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Natalie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Collar determines position in relation to post using RF signal strength. If the cattle is approaching a boundary, sound and then shock feedback occurs to return the cattle to its herd.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S7J946xx7lsW1z89_K5CZ1gHvHGVAGf_/view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17266" t="0"/>
          <a:stretch/>
        </p:blipFill>
        <p:spPr>
          <a:xfrm>
            <a:off x="5602300" y="-349114"/>
            <a:ext cx="3561225" cy="602601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5715025" y="1115850"/>
            <a:ext cx="3448500" cy="102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Cattle</a:t>
            </a:r>
            <a:r>
              <a:rPr b="1" lang="en" sz="40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TECH</a:t>
            </a:r>
            <a:endParaRPr b="1" sz="40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715025" y="2450200"/>
            <a:ext cx="3448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Natalie Hanson | Maddie Hong | Henry Moskal | Freesoul El Shabazz-Thompson | Ieva Stakvilevičiūtė</a:t>
            </a:r>
            <a:endParaRPr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236575" y="3368500"/>
            <a:ext cx="2405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June</a:t>
            </a:r>
            <a:r>
              <a:rPr b="1" lang="en" sz="1200">
                <a:latin typeface="Avenir"/>
                <a:ea typeface="Avenir"/>
                <a:cs typeface="Avenir"/>
                <a:sym typeface="Avenir"/>
              </a:rPr>
              <a:t> 8, 2019</a:t>
            </a:r>
            <a:endParaRPr b="1"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DSGN 384-2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16836" r="1470" t="0"/>
          <a:stretch/>
        </p:blipFill>
        <p:spPr>
          <a:xfrm>
            <a:off x="0" y="0"/>
            <a:ext cx="56023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41812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2"/>
          <p:cNvSpPr txBox="1"/>
          <p:nvPr>
            <p:ph type="title"/>
          </p:nvPr>
        </p:nvSpPr>
        <p:spPr>
          <a:xfrm>
            <a:off x="0" y="0"/>
            <a:ext cx="9144000" cy="1401000"/>
          </a:xfrm>
          <a:prstGeom prst="rect">
            <a:avLst/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Electronics housing</a:t>
            </a:r>
            <a:endParaRPr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136" y="0"/>
            <a:ext cx="23862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431" y="0"/>
            <a:ext cx="27645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7425" cy="52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8889" l="2453" r="2813" t="26970"/>
          <a:stretch/>
        </p:blipFill>
        <p:spPr>
          <a:xfrm>
            <a:off x="0" y="3413675"/>
            <a:ext cx="9144000" cy="17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4">
            <a:alphaModFix/>
          </a:blip>
          <a:srcRect b="9551" l="0" r="0" t="0"/>
          <a:stretch/>
        </p:blipFill>
        <p:spPr>
          <a:xfrm>
            <a:off x="984800" y="0"/>
            <a:ext cx="7324850" cy="35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5">
            <a:alphaModFix/>
          </a:blip>
          <a:srcRect b="0" l="0" r="0" t="39415"/>
          <a:stretch/>
        </p:blipFill>
        <p:spPr>
          <a:xfrm rot="5400000">
            <a:off x="6949900" y="1283550"/>
            <a:ext cx="3477650" cy="9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5">
            <a:alphaModFix/>
          </a:blip>
          <a:srcRect b="0" l="0" r="0" t="39415"/>
          <a:stretch/>
        </p:blipFill>
        <p:spPr>
          <a:xfrm rot="5400000">
            <a:off x="-1159963" y="1159963"/>
            <a:ext cx="3445950" cy="11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39415"/>
          <a:stretch/>
        </p:blipFill>
        <p:spPr>
          <a:xfrm rot="5400000">
            <a:off x="5848812" y="1848313"/>
            <a:ext cx="3312950" cy="32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4">
            <a:alphaModFix/>
          </a:blip>
          <a:srcRect b="0" l="8360" r="3634" t="0"/>
          <a:stretch/>
        </p:blipFill>
        <p:spPr>
          <a:xfrm>
            <a:off x="0" y="0"/>
            <a:ext cx="58665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5">
            <a:alphaModFix/>
          </a:blip>
          <a:srcRect b="0" l="0" r="0" t="6933"/>
          <a:stretch/>
        </p:blipFill>
        <p:spPr>
          <a:xfrm>
            <a:off x="5866575" y="0"/>
            <a:ext cx="3277424" cy="24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8588" y="2402700"/>
            <a:ext cx="2726813" cy="27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/>
        </p:nvSpPr>
        <p:spPr>
          <a:xfrm>
            <a:off x="457975" y="149650"/>
            <a:ext cx="840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venir"/>
                <a:ea typeface="Avenir"/>
                <a:cs typeface="Avenir"/>
                <a:sym typeface="Avenir"/>
              </a:rPr>
              <a:t>Post </a:t>
            </a:r>
            <a:endParaRPr b="1" sz="28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19" name="Google Shape;219;p26"/>
          <p:cNvCxnSpPr/>
          <p:nvPr/>
        </p:nvCxnSpPr>
        <p:spPr>
          <a:xfrm>
            <a:off x="607850" y="722350"/>
            <a:ext cx="0" cy="42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0" name="Google Shape;220;p26"/>
          <p:cNvSpPr txBox="1"/>
          <p:nvPr/>
        </p:nvSpPr>
        <p:spPr>
          <a:xfrm>
            <a:off x="162125" y="2445100"/>
            <a:ext cx="11796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60 inches</a:t>
            </a:r>
            <a:endParaRPr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4571" l="0" r="0" t="0"/>
          <a:stretch/>
        </p:blipFill>
        <p:spPr>
          <a:xfrm>
            <a:off x="1196350" y="728024"/>
            <a:ext cx="2640592" cy="4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950" y="728024"/>
            <a:ext cx="2607348" cy="4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6533625" y="728025"/>
            <a:ext cx="2555400" cy="4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Flexible Solar Panel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VHB tape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Collapsing PVC tubes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Telescoping rod pins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Electronics Box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Spring Plugs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Spring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PE box with Aluminium frame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4" name="Google Shape;224;p26"/>
          <p:cNvCxnSpPr/>
          <p:nvPr/>
        </p:nvCxnSpPr>
        <p:spPr>
          <a:xfrm flipH="1">
            <a:off x="5323150" y="999150"/>
            <a:ext cx="1419000" cy="26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6"/>
          <p:cNvCxnSpPr/>
          <p:nvPr/>
        </p:nvCxnSpPr>
        <p:spPr>
          <a:xfrm rot="10800000">
            <a:off x="5228575" y="1405450"/>
            <a:ext cx="1574400" cy="20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6"/>
          <p:cNvCxnSpPr/>
          <p:nvPr/>
        </p:nvCxnSpPr>
        <p:spPr>
          <a:xfrm rot="10800000">
            <a:off x="5071175" y="1726925"/>
            <a:ext cx="1662300" cy="18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6"/>
          <p:cNvCxnSpPr/>
          <p:nvPr/>
        </p:nvCxnSpPr>
        <p:spPr>
          <a:xfrm rot="10800000">
            <a:off x="5651400" y="1922350"/>
            <a:ext cx="1056000" cy="57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6"/>
          <p:cNvCxnSpPr/>
          <p:nvPr/>
        </p:nvCxnSpPr>
        <p:spPr>
          <a:xfrm rot="10800000">
            <a:off x="5277575" y="3254500"/>
            <a:ext cx="1447200" cy="24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6"/>
          <p:cNvCxnSpPr/>
          <p:nvPr/>
        </p:nvCxnSpPr>
        <p:spPr>
          <a:xfrm rot="10800000">
            <a:off x="5288775" y="3496200"/>
            <a:ext cx="1366500" cy="30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6"/>
          <p:cNvCxnSpPr/>
          <p:nvPr/>
        </p:nvCxnSpPr>
        <p:spPr>
          <a:xfrm rot="10800000">
            <a:off x="5751600" y="2451600"/>
            <a:ext cx="955800" cy="67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6"/>
          <p:cNvCxnSpPr/>
          <p:nvPr/>
        </p:nvCxnSpPr>
        <p:spPr>
          <a:xfrm flipH="1">
            <a:off x="5751575" y="4161725"/>
            <a:ext cx="973200" cy="8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7" title="00220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325" y="148750"/>
            <a:ext cx="6461350" cy="484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20868" l="-99" r="17345" t="16798"/>
          <a:stretch/>
        </p:blipFill>
        <p:spPr>
          <a:xfrm>
            <a:off x="0" y="0"/>
            <a:ext cx="9144001" cy="516494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368250" y="369100"/>
            <a:ext cx="840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Post hardware</a:t>
            </a:r>
            <a:endParaRPr b="1" sz="2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245" name="Google Shape;245;p28"/>
          <p:cNvGraphicFramePr/>
          <p:nvPr/>
        </p:nvGraphicFramePr>
        <p:xfrm>
          <a:off x="457975" y="1455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{CF3F0490-B102-42D5-9460-0AE39C769A32}</a:tableStyleId>
              </a:tblPr>
              <a:tblGrid>
                <a:gridCol w="1994175"/>
                <a:gridCol w="2282200"/>
              </a:tblGrid>
              <a:tr h="2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Flexible solar cells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12V, 25 Watt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Feather MO Lora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433 MHz, ~40mA draw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Lithium ion b</a:t>
                      </a:r>
                      <a:r>
                        <a:rPr lang="en"/>
                        <a:t>attery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3.7V, 6600mAh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Antenna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433 MHz, 15 cm long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Push buttons (2)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12V, operating 3A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</a:tr>
              <a:tr h="2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LED (3)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12V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154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311700" y="445025"/>
            <a:ext cx="39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Sending to Thailand </a:t>
            </a:r>
            <a:endParaRPr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311700" y="1152475"/>
            <a:ext cx="35265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venir"/>
              <a:buChar char="●"/>
            </a:pPr>
            <a:r>
              <a:rPr lang="en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Two visibility prototypes </a:t>
            </a:r>
            <a:endParaRPr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venir"/>
              <a:buChar char="●"/>
            </a:pPr>
            <a:r>
              <a:rPr lang="en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Detailed manufacturing process for collars and post </a:t>
            </a:r>
            <a:endParaRPr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venir"/>
              <a:buChar char="●"/>
            </a:pPr>
            <a:r>
              <a:rPr lang="en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Hackster page with all of the code for download</a:t>
            </a:r>
            <a:endParaRPr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4495900" y="1200"/>
            <a:ext cx="4648200" cy="5143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4835800" y="445025"/>
            <a:ext cx="39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Project next steps  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4835800" y="1152475"/>
            <a:ext cx="35265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Upgrading the hardware for more accurate signal strength detection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Using multiple posts for triangularization of cattle 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Using a closed-cell foam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Testing shock feedback 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2597700" y="1999050"/>
            <a:ext cx="39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you! Questions?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13106" r="16391" t="0"/>
          <a:stretch/>
        </p:blipFill>
        <p:spPr>
          <a:xfrm>
            <a:off x="3704825" y="0"/>
            <a:ext cx="5439169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36238" r="14052" t="0"/>
          <a:stretch/>
        </p:blipFill>
        <p:spPr>
          <a:xfrm>
            <a:off x="-1" y="0"/>
            <a:ext cx="383492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0" y="0"/>
            <a:ext cx="9144000" cy="1401000"/>
          </a:xfrm>
          <a:prstGeom prst="rect">
            <a:avLst/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Design Problem Background</a:t>
            </a:r>
            <a:endParaRPr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7217" l="7616" r="33291" t="32919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0" y="0"/>
            <a:ext cx="9144000" cy="1401000"/>
          </a:xfrm>
          <a:prstGeom prst="rect">
            <a:avLst/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Design Problem Background</a:t>
            </a:r>
            <a:endParaRPr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15626"/>
          <a:stretch/>
        </p:blipFill>
        <p:spPr>
          <a:xfrm>
            <a:off x="0" y="1"/>
            <a:ext cx="9144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0" y="0"/>
            <a:ext cx="9144000" cy="1401000"/>
          </a:xfrm>
          <a:prstGeom prst="rect">
            <a:avLst/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Design Problem Background</a:t>
            </a:r>
            <a:endParaRPr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060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29288" t="0"/>
          <a:stretch/>
        </p:blipFill>
        <p:spPr>
          <a:xfrm>
            <a:off x="4294450" y="0"/>
            <a:ext cx="4849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0" y="3742500"/>
            <a:ext cx="9144000" cy="1401000"/>
          </a:xfrm>
          <a:prstGeom prst="rect">
            <a:avLst/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Current Design </a:t>
            </a:r>
            <a:endParaRPr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Visibility Components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497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Shape customized to Thai Brahman hybrid cattle anatomy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Waterproof casing around a light open-cell foam with an aluminum skeleton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Sewn with highly reflective strips and adjustable straps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Detachable housing for modular options 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236550" y="787350"/>
            <a:ext cx="4047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Castable foam exterior and interior. PE coating.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Metal spine structure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Electronics housing</a:t>
            </a:r>
            <a:b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mounted on metal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venir"/>
              <a:buChar char="-"/>
            </a:pPr>
            <a:r>
              <a:rPr lang="en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Screws</a:t>
            </a:r>
            <a:endParaRPr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Fabric Rivets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Adjustable reflective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fabric strap mounted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on metal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Char char="-"/>
            </a:pP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Cam Buckle solves stability and </a:t>
            </a:r>
            <a:b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Contact challenges</a:t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1774" r="1765" t="0"/>
          <a:stretch/>
        </p:blipFill>
        <p:spPr>
          <a:xfrm>
            <a:off x="5539900" y="141925"/>
            <a:ext cx="2932544" cy="4838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9"/>
          <p:cNvCxnSpPr/>
          <p:nvPr/>
        </p:nvCxnSpPr>
        <p:spPr>
          <a:xfrm flipH="1">
            <a:off x="3672250" y="664725"/>
            <a:ext cx="3039000" cy="36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2995875" y="1631175"/>
            <a:ext cx="4005300" cy="9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 rot="10800000">
            <a:off x="2899125" y="2017825"/>
            <a:ext cx="4542300" cy="39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 rot="10800000">
            <a:off x="2341025" y="2843700"/>
            <a:ext cx="3827700" cy="28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 rot="10800000">
            <a:off x="3114125" y="3219725"/>
            <a:ext cx="2995800" cy="39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/>
          <p:nvPr/>
        </p:nvCxnSpPr>
        <p:spPr>
          <a:xfrm rot="10800000">
            <a:off x="4021175" y="4337075"/>
            <a:ext cx="2894100" cy="342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21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Software Components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411125" y="712525"/>
            <a:ext cx="804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Two-part communication system via radio signal strength</a:t>
            </a:r>
            <a:endParaRPr sz="2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602125" y="1463725"/>
            <a:ext cx="39441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Post</a:t>
            </a:r>
            <a:endParaRPr sz="2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Connected to up to 10 cattle at a time</a:t>
            </a:r>
            <a:endParaRPr sz="2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Constant transmitting w/ variable intervals</a:t>
            </a:r>
            <a:endParaRPr sz="2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11125" y="1463750"/>
            <a:ext cx="39441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Collar</a:t>
            </a:r>
            <a:endParaRPr sz="2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Internal distance measuring system</a:t>
            </a:r>
            <a:endParaRPr sz="2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Connected to 1 post at a time</a:t>
            </a:r>
            <a:endParaRPr sz="2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Constant receiving (when not in </a:t>
            </a:r>
            <a:r>
              <a:rPr i="1"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sleep mode</a:t>
            </a: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2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Transmitting based on distance</a:t>
            </a:r>
            <a:endParaRPr sz="2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3254888" y="2865725"/>
            <a:ext cx="2215080" cy="2142504"/>
          </a:xfrm>
          <a:prstGeom prst="flowChartDocumen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767900" y="2985450"/>
            <a:ext cx="1913652" cy="1870398"/>
          </a:xfrm>
          <a:prstGeom prst="flowChartDocumen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3386576" y="1016602"/>
            <a:ext cx="1669500" cy="1685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368250" y="123150"/>
            <a:ext cx="840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venir"/>
                <a:ea typeface="Avenir"/>
                <a:cs typeface="Avenir"/>
                <a:sym typeface="Avenir"/>
              </a:rPr>
              <a:t>Diagram of system</a:t>
            </a:r>
            <a:endParaRPr b="1" sz="2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6534025" y="1391875"/>
            <a:ext cx="207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CC0000"/>
                </a:solidFill>
                <a:latin typeface="Avenir"/>
                <a:ea typeface="Avenir"/>
                <a:cs typeface="Avenir"/>
                <a:sym typeface="Avenir"/>
              </a:rPr>
              <a:t>Repel</a:t>
            </a:r>
            <a:endParaRPr b="1" sz="2800">
              <a:solidFill>
                <a:srgbClr val="CC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534025" y="3481100"/>
            <a:ext cx="18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Avenir"/>
                <a:ea typeface="Avenir"/>
                <a:cs typeface="Avenir"/>
                <a:sym typeface="Avenir"/>
              </a:rPr>
              <a:t>Contain</a:t>
            </a:r>
            <a:endParaRPr b="1" sz="2800">
              <a:solidFill>
                <a:srgbClr val="38761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709267" y="3729268"/>
            <a:ext cx="85500" cy="5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1652153" y="3225293"/>
            <a:ext cx="277268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2186035" y="3301954"/>
            <a:ext cx="277268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2298399" y="3723315"/>
            <a:ext cx="277268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1913563" y="3565378"/>
            <a:ext cx="277268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1970111" y="3938755"/>
            <a:ext cx="277268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1400257" y="3536091"/>
            <a:ext cx="277268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2026991" y="3061859"/>
            <a:ext cx="253446" cy="17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3600678" y="1211240"/>
            <a:ext cx="1241700" cy="1253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844075" y="959996"/>
            <a:ext cx="1761300" cy="1761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1681456" y="1776635"/>
            <a:ext cx="87000" cy="57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1709278" y="635013"/>
            <a:ext cx="280488" cy="18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2622704" y="1240981"/>
            <a:ext cx="280488" cy="18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2387091" y="733219"/>
            <a:ext cx="280488" cy="18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848293" y="3024847"/>
            <a:ext cx="280488" cy="1894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1"/>
          <p:cNvCxnSpPr/>
          <p:nvPr/>
        </p:nvCxnSpPr>
        <p:spPr>
          <a:xfrm>
            <a:off x="461063" y="973628"/>
            <a:ext cx="0" cy="172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1"/>
          <p:cNvCxnSpPr/>
          <p:nvPr/>
        </p:nvCxnSpPr>
        <p:spPr>
          <a:xfrm>
            <a:off x="413637" y="973619"/>
            <a:ext cx="94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/>
          <p:nvPr/>
        </p:nvCxnSpPr>
        <p:spPr>
          <a:xfrm>
            <a:off x="413637" y="2701964"/>
            <a:ext cx="94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1"/>
          <p:cNvSpPr txBox="1"/>
          <p:nvPr/>
        </p:nvSpPr>
        <p:spPr>
          <a:xfrm>
            <a:off x="164553" y="1650400"/>
            <a:ext cx="5955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1 rai</a:t>
            </a:r>
            <a:endParaRPr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4180415" y="1798190"/>
            <a:ext cx="82200" cy="55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4842196" y="879813"/>
            <a:ext cx="265906" cy="18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4627183" y="1245045"/>
            <a:ext cx="265906" cy="18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>
            <a:off x="4534853" y="1616920"/>
            <a:ext cx="265886" cy="18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5676025" y="1117676"/>
            <a:ext cx="265906" cy="18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>
            <a:off x="4842197" y="1975637"/>
            <a:ext cx="265893" cy="18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3064888" y="820348"/>
            <a:ext cx="265906" cy="18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271031">
            <a:off x="4611931" y="1487889"/>
            <a:ext cx="111720" cy="11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8827">
            <a:off x="4639082" y="1132763"/>
            <a:ext cx="149763" cy="15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18986">
            <a:off x="4946132" y="1864121"/>
            <a:ext cx="151427" cy="151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1131178" y="1195703"/>
            <a:ext cx="1241700" cy="1253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1328267" y="4186468"/>
            <a:ext cx="85500" cy="5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2014067" y="4186468"/>
            <a:ext cx="85500" cy="5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3405600" y="2979750"/>
            <a:ext cx="1913652" cy="1870398"/>
          </a:xfrm>
          <a:prstGeom prst="flowChartDocumen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4346967" y="3723568"/>
            <a:ext cx="85500" cy="5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4823735" y="3296254"/>
            <a:ext cx="277268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4551263" y="3559678"/>
            <a:ext cx="277268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4037957" y="3530391"/>
            <a:ext cx="277268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 flipH="1">
            <a:off x="4664691" y="3056159"/>
            <a:ext cx="253446" cy="17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3965967" y="4180768"/>
            <a:ext cx="85500" cy="5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4651767" y="4180768"/>
            <a:ext cx="85500" cy="5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>
            <a:off x="3965972" y="2987774"/>
            <a:ext cx="265893" cy="18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18986">
            <a:off x="4069907" y="2876258"/>
            <a:ext cx="151427" cy="15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>
            <a:off x="4561572" y="4531387"/>
            <a:ext cx="265893" cy="18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18986">
            <a:off x="4665507" y="4419871"/>
            <a:ext cx="151427" cy="15143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630700" y="2865725"/>
            <a:ext cx="2215080" cy="2142504"/>
          </a:xfrm>
          <a:prstGeom prst="flowChartDocumen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>
            <a:off x="3468053" y="2759920"/>
            <a:ext cx="265886" cy="18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271031">
            <a:off x="3545131" y="2630889"/>
            <a:ext cx="111720" cy="11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21944" l="5884" r="7960" t="19878"/>
          <a:stretch/>
        </p:blipFill>
        <p:spPr>
          <a:xfrm>
            <a:off x="5601653" y="3674320"/>
            <a:ext cx="265886" cy="18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271031">
            <a:off x="5678731" y="3545289"/>
            <a:ext cx="111720" cy="11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